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78" r:id="rId18"/>
    <p:sldId id="296" r:id="rId19"/>
    <p:sldId id="297" r:id="rId20"/>
    <p:sldId id="298" r:id="rId21"/>
    <p:sldId id="299" r:id="rId22"/>
    <p:sldId id="301" r:id="rId23"/>
    <p:sldId id="303" r:id="rId24"/>
    <p:sldId id="302" r:id="rId25"/>
    <p:sldId id="305" r:id="rId26"/>
    <p:sldId id="30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62"/>
    <p:restoredTop sz="92009"/>
  </p:normalViewPr>
  <p:slideViewPr>
    <p:cSldViewPr snapToGrid="0" snapToObjects="1">
      <p:cViewPr varScale="1">
        <p:scale>
          <a:sx n="108" d="100"/>
          <a:sy n="108" d="100"/>
        </p:scale>
        <p:origin x="86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1DB99-0A43-0F41-9CBE-40F44131CB73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535BD-B2DE-BA48-9755-308C788CE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1CDAE-798D-23B2-CD1D-E72B6E45A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623B3-D66B-91C6-992B-2FB7CBEE1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4CE8F4-281D-B53D-1032-27A1B4D80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BBFC8-E7BB-46E3-9192-A29BC7C749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37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C787B-3BDF-90AA-51B5-C07DB0462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43503-9B53-1F48-AA94-EADAB7CE3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95804-2A98-3CA1-B4C7-6B7E5A166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A2140-7269-33CF-A845-7E21B74662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31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DF306-4649-FBEC-4A42-FEB03DE6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59DFC-0523-521E-298F-2FF93A48D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49088-9CD5-B12A-8E44-7A66B62B0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B7AE1-9D39-E881-7F24-94A228BD77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1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87452-11AA-A0F4-61C5-2BFA1C795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21786-D942-E891-9A49-C7141D964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EA480-5D9A-6943-DD2B-ACE561844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E8E73-2A4E-AB6F-554B-CD4751A6A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65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CC7BB-40A5-7EA0-11C7-5225C857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22FD8-E2BD-F58F-890A-B07625B48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18DCE-3FFE-3C60-1851-DAF8566EB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20F78-F61A-FD0B-C000-6D127A1D6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52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6512-A7D9-B645-CABF-18F2198E3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C7EC4-D72B-CE54-2A9D-1C26B43E4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46777-DD4F-BB63-4A52-F96CFF936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5130C-03A2-40ED-4180-750857B78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94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7344-F47E-9AE8-FF31-51BB1E82E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BDAF7-6537-357F-67D7-DF42BD341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01013-C604-7482-4109-1B75647E7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EE79F-676C-FFC6-69B4-62BE1C8271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94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42A8-D6B2-3494-2C52-07278F7E8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1D01BE-A12A-7F14-BB8E-9F2A00194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BD6D4-2EDB-C56C-1756-E17B0D9FA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D1BB2-1BF0-2049-6E96-248A65C0A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14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C0406-6CFE-3F15-E659-32045C915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3F250-049C-6929-1DA2-E29370B46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81A11-BF97-0D0B-A2C0-2B908503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2DBEA-266C-C1C1-7E86-516749E35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38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04786-A5CD-2355-05A3-11A7C3286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27954-2E79-0CFA-5528-F15B53CE2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538F1-E748-2EC9-1226-C7D5FCBB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A5097-37C1-197E-80A3-A93DFB296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2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E5027-E4E5-3959-404C-5082C7A16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FB44B3-DC4A-87B4-B160-CA165FF7F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DFEBD-160F-17EF-7A11-13878ED64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D4448-919B-CC94-A1D3-F87AE9E120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30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83C2C-52F8-E2D8-1D34-FEF28FDC6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A8D4F-885A-AD35-F2B1-E1D9BDD5D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1641B-C7BB-3947-6DF9-AC9756665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6DB14-92F4-024C-481C-33759C6BA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71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9206-05B3-E227-4602-515DCEAD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6A5287-2065-6C01-C352-C6BEFB85C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3847D-9C61-7C67-780A-966C4B323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31285-4C2A-03A1-1F1A-FFD62DFE5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1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7B735-5E39-1026-EF9E-4A7907939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179CB6-F3B0-7D1D-45C0-43EF103C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C5823-9E76-4548-A7FA-27232D4FC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8991-8F84-9369-6F13-898880C3E5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28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EAAC-B039-C516-2C50-5CA7B1A67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A0141-F224-3705-512C-8D37D4308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42D326-A658-E476-89C5-1E8632FB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E562F-9916-BFBF-F360-597F692569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1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ACCC-7CFB-34F2-FF86-71953FCE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0934A-28C8-56DD-A655-5E5F1F4F3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030D8-683A-6B31-DC7F-83F9DBA10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978E5-E0E6-EE71-F175-34A84405FE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4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FA0C-22E2-09DF-85E9-592A842F3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4D786-9C29-08B4-6267-42480E164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CEF5C-4D65-3EC3-A6B0-9608F887D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347C-B975-448A-901B-64ABFC7A3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4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E45E7-C694-3455-7FDC-A2AE3C0B4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59F63-ACEA-5086-93CD-F39B8ED29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5D44A-7796-C708-B514-9C6A0CE71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DDFC-2CCF-C15E-BABF-A5E8E2334E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6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F0B39-3F3C-1FF7-643C-773AF2A41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39977-DE70-E062-797D-7F438FB45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FEDCC-E75D-9D48-FC75-4A97770FB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8E2E2-01E5-CE7E-C22E-95C5434A49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2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F0B6-0601-7DFC-C2C9-A949CB67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AF311-FCC3-B575-DE57-E2F01EE21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38FE6C-C3C9-6E67-72BC-7F3AAA86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E0FCD-196F-4820-2B38-78F2B1DF8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0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A255-A4C6-4432-B089-DC2F206EE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576D7-08E7-9ADF-57E7-B04443E77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77783-7518-B593-0EDF-0AF01CD38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E20BA-9B4F-CFB5-A67E-92C17EBA4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FBF3-C244-7032-F9C6-CBE039962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12E2C-1249-611D-EBA4-F10001241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4C142-3044-2BE0-0DB4-13AA519A0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6E2F2-DAC1-DFA7-3C90-CC581EFA6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67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CD6A8-F725-4847-0DB8-C178DB439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585E8-D49A-22AD-7429-288AD1349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FDD34-D7DF-D1F6-C232-E0E218C32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D84AD-F307-4B76-BC30-204C882AA8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8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8978B-E1ED-394E-4063-FB49A54A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92A2C-DC05-2163-928E-8684D6DB3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0F8D3-FC4A-0097-3BDD-4DED9D41F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DBCD3-7F2E-3080-84BB-E464EF921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057400" cy="365125"/>
          </a:xfrm>
        </p:spPr>
        <p:txBody>
          <a:bodyPr/>
          <a:lstStyle/>
          <a:p>
            <a:fld id="{C11092F6-B2EE-4DDD-B773-AE68C0825037}" type="datetime1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5365" y="6395813"/>
            <a:ext cx="3020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458CAD-E111-F543-8FD5-52089A70F7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122A-7BDF-41ED-9C1B-560403959C91}" type="datetime1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D23C-6266-4F54-9EEA-0A47946631FB}" type="datetime1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A0A17-C2D6-41F3-8A71-8AC7BF3504CD}" type="datetime1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9668-E14E-4243-A4F7-149B04DAB242}" type="datetime1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174F-08ED-48E7-BB8F-0F13EBAA1799}" type="datetime1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710B-DFA1-4AA1-AF81-AA2F99F0162F}" type="datetime1">
              <a:rPr lang="en-US" smtClean="0"/>
              <a:t>1/21/25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3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94A-3922-4A73-8C7C-688864D9F94C}" type="datetime1">
              <a:rPr lang="en-US" smtClean="0"/>
              <a:t>1/21/25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4DE0-69FD-458F-8C87-66737D8AB6E1}" type="datetime1">
              <a:rPr lang="en-US" smtClean="0"/>
              <a:t>1/21/25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2E4C-97B8-4368-B825-57AB2D158660}" type="datetime1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6FDC-171D-45FB-A801-A1BD17EFEA32}" type="datetime1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8A31B-462D-4E98-9EB9-9021A76F2EF9}" type="datetime1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404" y="758536"/>
            <a:ext cx="8132523" cy="284117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Optima" panose="02000503060000020004" pitchFamily="2" charset="0"/>
              </a:rPr>
              <a:t>ECE 696B: Spring 2025</a:t>
            </a:r>
            <a:br>
              <a:rPr lang="en-US" sz="2400" b="1" dirty="0">
                <a:solidFill>
                  <a:schemeClr val="tx2"/>
                </a:solidFill>
                <a:latin typeface="Optima" panose="02000503060000020004" pitchFamily="2" charset="0"/>
              </a:rPr>
            </a:br>
            <a:r>
              <a:rPr lang="en-US" sz="2400" b="1" dirty="0">
                <a:solidFill>
                  <a:schemeClr val="tx2"/>
                </a:solidFill>
                <a:latin typeface="Optima" panose="02000503060000020004" pitchFamily="2" charset="0"/>
              </a:rPr>
              <a:t>Trustworthy Machine Learning</a:t>
            </a:r>
            <a:br>
              <a:rPr lang="en-US" sz="2400" dirty="0">
                <a:latin typeface="Optima" panose="02000503060000020004" pitchFamily="2" charset="0"/>
              </a:rPr>
            </a:br>
            <a:br>
              <a:rPr lang="en-US" sz="2400" dirty="0">
                <a:latin typeface="Optima" panose="02000503060000020004" pitchFamily="2" charset="0"/>
              </a:rPr>
            </a:br>
            <a:br>
              <a:rPr lang="en-US" sz="2400" dirty="0">
                <a:latin typeface="Optima" panose="02000503060000020004" pitchFamily="2" charset="0"/>
              </a:rPr>
            </a:br>
            <a:r>
              <a:rPr lang="en-US" sz="2400" dirty="0">
                <a:latin typeface="Optima" panose="02000503060000020004" pitchFamily="2" charset="0"/>
              </a:rPr>
              <a:t>Lecture 2: </a:t>
            </a:r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N-Grams, RNNs, LSTMs, Seq2Seq, BLEU</a:t>
            </a:r>
            <a:b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</a:br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(Prelude to Attention models)</a:t>
            </a:r>
            <a:endParaRPr lang="en-US" sz="2400" dirty="0">
              <a:latin typeface="Optima" panose="0200050306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9449" y="4678878"/>
            <a:ext cx="4300352" cy="890648"/>
          </a:xfrm>
        </p:spPr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 Instructor: Dr Ravi Tandon</a:t>
            </a:r>
          </a:p>
          <a:p>
            <a:r>
              <a:rPr lang="en-US" dirty="0">
                <a:latin typeface="Optima" panose="02000503060000020004" pitchFamily="2" charset="0"/>
              </a:rPr>
              <a:t>Department of ECE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B548-C114-BDE0-12E2-A14D575EF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899170-C25C-695C-87AE-DBDFAA369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8D103-66F4-2F91-B4A7-8DA1170E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06185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10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8121D1-37D3-2CF6-530A-CB19EE3C7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Long Short Term Memory (LSTMs)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82597A-05D4-D1F4-F37B-7098C677F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74" y="1067405"/>
            <a:ext cx="4492492" cy="38465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3A83A5-997D-B77E-5CE8-5C7EADA65400}"/>
              </a:ext>
            </a:extLst>
          </p:cNvPr>
          <p:cNvSpPr txBox="1"/>
          <p:nvPr/>
        </p:nvSpPr>
        <p:spPr>
          <a:xfrm>
            <a:off x="5165766" y="1067405"/>
            <a:ext cx="336164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400" b="1" dirty="0">
                <a:solidFill>
                  <a:srgbClr val="C00000"/>
                </a:solidFill>
              </a:rPr>
              <a:t>LSTMs introduce a “gating” mechanism for better incorporating memory/context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ym typeface="Wingdings" pitchFamily="2" charset="2"/>
              </a:rPr>
              <a:t>Forget gate (f): </a:t>
            </a:r>
            <a:r>
              <a:rPr lang="en-US" sz="1200" dirty="0">
                <a:sym typeface="Wingdings" pitchFamily="2" charset="2"/>
              </a:rPr>
              <a:t>which information to discard from previous cell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ym typeface="Wingdings" pitchFamily="2" charset="2"/>
              </a:rPr>
              <a:t>Input gate (</a:t>
            </a:r>
            <a:r>
              <a:rPr lang="en-US" sz="1200" b="1" dirty="0" err="1">
                <a:sym typeface="Wingdings" pitchFamily="2" charset="2"/>
              </a:rPr>
              <a:t>i</a:t>
            </a:r>
            <a:r>
              <a:rPr lang="en-US" sz="1200" b="1" dirty="0">
                <a:sym typeface="Wingdings" pitchFamily="2" charset="2"/>
              </a:rPr>
              <a:t>):</a:t>
            </a:r>
            <a:r>
              <a:rPr lang="en-US" sz="1200" dirty="0">
                <a:sym typeface="Wingdings" pitchFamily="2" charset="2"/>
              </a:rPr>
              <a:t> which information to store in current cell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ym typeface="Wingdings" pitchFamily="2" charset="2"/>
              </a:rPr>
              <a:t>Candidate cell state (~c):</a:t>
            </a:r>
            <a:r>
              <a:rPr lang="en-US" sz="1200" dirty="0">
                <a:sym typeface="Wingdings" pitchFamily="2" charset="2"/>
              </a:rPr>
              <a:t> proposed new candidate valued to be stored in cell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ym typeface="Wingdings" pitchFamily="2" charset="2"/>
              </a:rPr>
              <a:t>Cell state ( c) :</a:t>
            </a:r>
            <a:r>
              <a:rPr lang="en-US" sz="1200" dirty="0">
                <a:sym typeface="Wingdings" pitchFamily="2" charset="2"/>
              </a:rPr>
              <a:t> this is the memory of LSTM with long-term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ym typeface="Wingdings" pitchFamily="2" charset="2"/>
              </a:rPr>
              <a:t>Output gate (o):</a:t>
            </a:r>
            <a:r>
              <a:rPr lang="en-US" sz="1200" dirty="0">
                <a:sym typeface="Wingdings" pitchFamily="2" charset="2"/>
              </a:rPr>
              <a:t> controls what information to be passed from previous hidden state and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ym typeface="Wingdings" pitchFamily="2" charset="2"/>
              </a:rPr>
              <a:t>Hidden state (h):</a:t>
            </a:r>
            <a:r>
              <a:rPr lang="en-US" sz="1200" dirty="0">
                <a:sym typeface="Wingdings" pitchFamily="2" charset="2"/>
              </a:rPr>
              <a:t> this is the output of LSTM at current time step</a:t>
            </a:r>
          </a:p>
        </p:txBody>
      </p:sp>
    </p:spTree>
    <p:extLst>
      <p:ext uri="{BB962C8B-B14F-4D97-AF65-F5344CB8AC3E}">
        <p14:creationId xmlns:p14="http://schemas.microsoft.com/office/powerpoint/2010/main" val="142009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548E7-05C0-7DDE-65E6-97B905980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FA8A3-C934-88DB-2685-6EB4D8670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43859-F4C3-610E-F52C-31FD4A4B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77623" cy="36512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11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D8D8AF-0153-9F85-F0CA-139CB9BB3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LSTM Cell State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459CE6-D69E-91C0-8B89-9241685B2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57" y="1453356"/>
            <a:ext cx="6959881" cy="39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4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5B2D4-3113-BF50-6C05-B096691D9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D36C28-5102-35FF-6C55-2AD77CDA8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8770E-C3B0-66BC-5DC4-2E9965AB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77623" cy="36512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12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9250C7-3AF6-01B3-E9A1-1BDBA64F7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LSTM Forget Gate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7724B-D931-BE1B-A0B1-4FE4F3A6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6" y="1113901"/>
            <a:ext cx="7186613" cy="47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89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838F-DAE5-BE1E-4BA0-92B8518F9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0609E-8875-E615-0556-DE658AFD6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0C859-F880-8CE4-1B4B-3F9A323C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77623" cy="36512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13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DF8E7B-5636-1A38-B679-F758BFCFE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LSTM Input Gate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10B24F-E9DD-DB16-20AE-03EAA5423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837" y="1078663"/>
            <a:ext cx="6546738" cy="50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56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03AF3-5597-95F7-68C1-67B41DA45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0C4F2-4EAF-8A67-CBD6-A27CBDCD2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82F53-9C8C-E678-C606-D7EDC1DB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77623" cy="36512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14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71FF34-0B82-B8B1-EB30-C1FB7DF13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LSTM Cell State (again)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C0783-4BAD-4C32-C60F-25F283FB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778" y="1273061"/>
            <a:ext cx="6430962" cy="43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9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8C484-384F-FEB0-6211-3CFB7C474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FBA46C-A6E5-6C97-569F-63A2B94F0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94E54-6BA7-1230-837A-074823E3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77623" cy="36512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15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684204-CF87-7F09-81FB-A0AF7CDE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LSTM Output Gate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4C9EA2-B55A-6CEF-04EF-46357B2D1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49" y="984592"/>
            <a:ext cx="6367289" cy="48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75AF0-0294-42EA-2268-D069C8C57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048FC3-7892-7858-1580-B0013661A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934AB-1F3D-C528-7846-8D6D105F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577623" cy="365125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16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53B2B0-895F-77D8-0587-887EA31DA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RNNs vs LSTMs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E9182-3B1D-A6DC-6345-C48BD809A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74" y="1227761"/>
            <a:ext cx="7951613" cy="440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1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3F1F9-7CD3-6D8C-10BF-D6FFC583F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7594C3-4E90-C32D-3ED2-089F0AA4E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2A6AB-D011-E231-8560-F4582EC5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40127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17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8169B53-2FCA-B15F-18ED-3C848183B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364" y="1054780"/>
            <a:ext cx="8540488" cy="504438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Optima" panose="02000503060000020004" pitchFamily="2" charset="0"/>
              </a:rPr>
              <a:t>  What is Tokenization: Tokenization is the process of breaking down text into smaller units (“tokens”) for processing by language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  Types of tokens for language models: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400" dirty="0">
                <a:latin typeface="Optima" panose="02000503060000020004" pitchFamily="2" charset="0"/>
              </a:rPr>
              <a:t>Words: whole words treated as “tokens”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400" b="1" dirty="0">
                <a:latin typeface="Optima" panose="02000503060000020004" pitchFamily="2" charset="0"/>
              </a:rPr>
              <a:t>Sub-words: pieces of words (prefix, suffix </a:t>
            </a:r>
            <a:r>
              <a:rPr lang="en-US" sz="1400" b="1" dirty="0" err="1">
                <a:latin typeface="Optima" panose="02000503060000020004" pitchFamily="2" charset="0"/>
              </a:rPr>
              <a:t>etc</a:t>
            </a:r>
            <a:r>
              <a:rPr lang="en-US" sz="1400" b="1" dirty="0">
                <a:latin typeface="Optima" panose="02000503060000020004" pitchFamily="2" charset="0"/>
              </a:rPr>
              <a:t>) can be tokens (most commonly used)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400" dirty="0">
                <a:latin typeface="Optima" panose="02000503060000020004" pitchFamily="2" charset="0"/>
              </a:rPr>
              <a:t>Characters: individual letters or symbols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Word-based Tokenization: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Example: “I love AI.” → [“I”, “love”, “AI”]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Pros: Simplicity.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Cons: Large vocabulary; doesn’t handle rare/misspelled words well.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C00000"/>
                </a:solidFill>
                <a:latin typeface="Optima" panose="02000503060000020004" pitchFamily="2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Optima" panose="02000503060000020004" pitchFamily="2" charset="0"/>
              </a:rPr>
              <a:t>Subword</a:t>
            </a:r>
            <a:r>
              <a:rPr lang="en-US" sz="1400" b="1" dirty="0">
                <a:solidFill>
                  <a:srgbClr val="C00000"/>
                </a:solidFill>
                <a:latin typeface="Optima" panose="02000503060000020004" pitchFamily="2" charset="0"/>
              </a:rPr>
              <a:t> Tokenization (e.g., Byte-Pair-Encoding (BPE)):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Example: “running” → [“run”, “</a:t>
            </a:r>
            <a:r>
              <a:rPr lang="en-US" sz="1400" dirty="0" err="1">
                <a:latin typeface="Optima" panose="02000503060000020004" pitchFamily="2" charset="0"/>
              </a:rPr>
              <a:t>ning</a:t>
            </a:r>
            <a:r>
              <a:rPr lang="en-US" sz="1400" dirty="0">
                <a:latin typeface="Optima" panose="02000503060000020004" pitchFamily="2" charset="0"/>
              </a:rPr>
              <a:t>”]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Pros: Compact vocabularies, effective for unseen words.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Cons: More computational complexity.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  <a:latin typeface="Optima" panose="02000503060000020004" pitchFamily="2" charset="0"/>
              </a:rPr>
              <a:t>Character-level Tokenization: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Example: “AI” → [“A”, “I”]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Pros: Handles rare words naturally.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Cons: Long sequences, harder for models to learn dependencies.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>
              <a:latin typeface="Optima" panose="02000503060000020004" pitchFamily="2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en-US" sz="1400" dirty="0">
              <a:latin typeface="Optima" panose="02000503060000020004" pitchFamily="2" charset="0"/>
            </a:endParaRPr>
          </a:p>
          <a:p>
            <a:pPr algn="l"/>
            <a:endParaRPr lang="en-US" sz="1400" dirty="0">
              <a:solidFill>
                <a:schemeClr val="accent5">
                  <a:lumMod val="75000"/>
                </a:schemeClr>
              </a:solidFill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11E37FA-6A36-0BDA-4739-5BF75DF9C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Tokenization in LLMs</a:t>
            </a:r>
          </a:p>
        </p:txBody>
      </p:sp>
    </p:spTree>
    <p:extLst>
      <p:ext uri="{BB962C8B-B14F-4D97-AF65-F5344CB8AC3E}">
        <p14:creationId xmlns:p14="http://schemas.microsoft.com/office/powerpoint/2010/main" val="150957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B3372-CEC7-2E56-D98C-0C653463F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030558-47C0-9DB7-E3C5-118F0C942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3B9AB-EC01-CDAD-F1AC-4B2BB717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40127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18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5A3A123-175C-F166-7F80-98C1C14A1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493" y="1511980"/>
            <a:ext cx="7540182" cy="676407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  Each token in Vocabulary is assigned a high-dimensional embedding </a:t>
            </a:r>
          </a:p>
          <a:p>
            <a:pPr algn="l"/>
            <a:r>
              <a:rPr lang="en-US" sz="1800" dirty="0">
                <a:latin typeface="Optima" panose="02000503060000020004" pitchFamily="2" charset="0"/>
              </a:rPr>
              <a:t>    (Embedding dim = D)</a:t>
            </a:r>
            <a:endParaRPr lang="en-US" sz="1800" i="1" dirty="0">
              <a:solidFill>
                <a:schemeClr val="accent5">
                  <a:lumMod val="75000"/>
                </a:schemeClr>
              </a:solidFill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3D8E89-0280-4DCC-2844-C834718A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Tokenization in LLMs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B4B327-ADD8-02F7-BD7E-62EDF51D1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859049"/>
              </p:ext>
            </p:extLst>
          </p:nvPr>
        </p:nvGraphicFramePr>
        <p:xfrm>
          <a:off x="1072935" y="2262520"/>
          <a:ext cx="737273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289">
                  <a:extLst>
                    <a:ext uri="{9D8B030D-6E8A-4147-A177-3AD203B41FA5}">
                      <a16:colId xmlns:a16="http://schemas.microsoft.com/office/drawing/2014/main" val="1128216667"/>
                    </a:ext>
                  </a:extLst>
                </a:gridCol>
                <a:gridCol w="1738923">
                  <a:extLst>
                    <a:ext uri="{9D8B030D-6E8A-4147-A177-3AD203B41FA5}">
                      <a16:colId xmlns:a16="http://schemas.microsoft.com/office/drawing/2014/main" val="141092686"/>
                    </a:ext>
                  </a:extLst>
                </a:gridCol>
                <a:gridCol w="1903821">
                  <a:extLst>
                    <a:ext uri="{9D8B030D-6E8A-4147-A177-3AD203B41FA5}">
                      <a16:colId xmlns:a16="http://schemas.microsoft.com/office/drawing/2014/main" val="4195330705"/>
                    </a:ext>
                  </a:extLst>
                </a:gridCol>
                <a:gridCol w="2011706">
                  <a:extLst>
                    <a:ext uri="{9D8B030D-6E8A-4147-A177-3AD203B41FA5}">
                      <a16:colId xmlns:a16="http://schemas.microsoft.com/office/drawing/2014/main" val="1119977312"/>
                    </a:ext>
                  </a:extLst>
                </a:gridCol>
              </a:tblGrid>
              <a:tr h="36009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V (vocabulary size)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D (embedding dim)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Tokenizer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97382"/>
                  </a:ext>
                </a:extLst>
              </a:tr>
              <a:tr h="36009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GPT-2 (S, M, 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50257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768, 1024, 1280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BPE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283666"/>
                  </a:ext>
                </a:extLst>
              </a:tr>
              <a:tr h="36009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GPT-3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50257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12,288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BPE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118718"/>
                  </a:ext>
                </a:extLst>
              </a:tr>
              <a:tr h="36009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30522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Optima" panose="02000503060000020004" pitchFamily="2" charset="0"/>
                        </a:rPr>
                        <a:t>WordPiece</a:t>
                      </a:r>
                      <a:endParaRPr lang="en-US" b="0" i="0" dirty="0">
                        <a:latin typeface="Optima" panose="0200050306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988267"/>
                  </a:ext>
                </a:extLst>
              </a:tr>
              <a:tr h="36009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i="0" dirty="0">
                        <a:latin typeface="Optima" panose="0200050306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32000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Optima" panose="02000503060000020004" pitchFamily="2" charset="0"/>
                        </a:rPr>
                        <a:t>SentencePiece</a:t>
                      </a:r>
                      <a:endParaRPr lang="en-US" b="0" i="0" dirty="0">
                        <a:latin typeface="Optima" panose="0200050306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40973"/>
                  </a:ext>
                </a:extLst>
              </a:tr>
              <a:tr h="360098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Optima" panose="02000503060000020004" pitchFamily="2" charset="0"/>
                        </a:rPr>
                        <a:t>LLaMA</a:t>
                      </a:r>
                      <a:endParaRPr lang="en-US" b="0" i="0" dirty="0">
                        <a:latin typeface="Optima" panose="0200050306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32000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Optima" panose="02000503060000020004" pitchFamily="2" charset="0"/>
                        </a:rPr>
                        <a:t>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Optima" panose="02000503060000020004" pitchFamily="2" charset="0"/>
                        </a:rPr>
                        <a:t>SentencePiece</a:t>
                      </a:r>
                      <a:endParaRPr lang="en-US" b="0" i="0" dirty="0">
                        <a:latin typeface="Optima" panose="0200050306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4284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B19CF63-6558-C6EB-8AAA-0E394898BB1D}"/>
              </a:ext>
            </a:extLst>
          </p:cNvPr>
          <p:cNvSpPr txBox="1"/>
          <p:nvPr/>
        </p:nvSpPr>
        <p:spPr>
          <a:xfrm>
            <a:off x="1084507" y="4861286"/>
            <a:ext cx="348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V = # of tokens in the vocabulary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7F5F8-6C24-4893-F0D1-4CEDA01EA10D}"/>
              </a:ext>
            </a:extLst>
          </p:cNvPr>
          <p:cNvSpPr txBox="1"/>
          <p:nvPr/>
        </p:nvSpPr>
        <p:spPr>
          <a:xfrm>
            <a:off x="1072935" y="5230618"/>
            <a:ext cx="501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D = Size of the embedding vector for each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F965-9D75-1D71-A3FE-EF7651762900}"/>
              </a:ext>
            </a:extLst>
          </p:cNvPr>
          <p:cNvSpPr txBox="1"/>
          <p:nvPr/>
        </p:nvSpPr>
        <p:spPr>
          <a:xfrm>
            <a:off x="1084507" y="5599950"/>
            <a:ext cx="7215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E (embedding matrix) = V x D matrix (can think of it as a look-up table)</a:t>
            </a:r>
          </a:p>
        </p:txBody>
      </p:sp>
    </p:spTree>
    <p:extLst>
      <p:ext uri="{BB962C8B-B14F-4D97-AF65-F5344CB8AC3E}">
        <p14:creationId xmlns:p14="http://schemas.microsoft.com/office/powerpoint/2010/main" val="121965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C3981-7B7A-4E5B-6C1A-AFF71057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4C881-E012-736D-EA97-A5502E06D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F538F-9283-94FE-AA31-5C17D0E6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40127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19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4C55A3-D789-0E4B-1011-00E605FFB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Byte-Pair Encoding (BPE): 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  <a:ea typeface="Georgia" charset="0"/>
                <a:cs typeface="Georgia" charset="0"/>
              </a:rPr>
              <a:t>Vocabulary Creation</a:t>
            </a: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0EFDE0A2-2BD1-A740-52E6-7E11DBED9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363" y="1135405"/>
            <a:ext cx="8192861" cy="5260407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  Goal: given a large text corpus, create a vocabulary of words/sub-words of a desired size which can handle hopefully unseen words. We also need to learn “merge rules”, i.e., if/how to combine adjacent tokens.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Step 1 (initialize tokens)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Corpus: "low lower lowest"            Tokens: ["l o w _", "l o w e r _", "l o w e s t _"]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Step 2 (count adjacent pair frequencies)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 Pair Frequencies: ("l", "o") → 3, ("o", "w") → 3, ("w", "_") → 3, ("w", "e") → 2, ("e", "r") → 2, </a:t>
            </a:r>
          </a:p>
          <a:p>
            <a:pPr lvl="1" algn="l"/>
            <a:r>
              <a:rPr lang="en-US" sz="1400" dirty="0">
                <a:latin typeface="Optima" panose="02000503060000020004" pitchFamily="2" charset="0"/>
              </a:rPr>
              <a:t>                               ("e", "s") → 1, ("s", "t") → 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Step 3 (Merge most frequent pair)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 Tokens after merging: ["lo w _", "lo w e r _", "lo w e s t _"]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 (Keep repeating Steps 2 and 3.. compute new pair frequencies &amp; merge again..)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 Pair Frequencies: ("lo", "w") → 3, ("w", "_") → 3, ("w", "e") → 2, ("e", "r") → 2, ("e", "s") → 1, ("s", "t") → 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</a:rPr>
              <a:t> Final Vocabulary:</a:t>
            </a:r>
            <a:r>
              <a:rPr lang="en-US" sz="1400" dirty="0">
                <a:latin typeface="Optima" panose="02000503060000020004" pitchFamily="2" charset="0"/>
              </a:rPr>
              <a:t>["l", "o", "w", "lo", "low", "low_", "e", "r", "s", "t", "_"]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Optima" panose="0200050306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</a:rPr>
              <a:t> Final Merge Rules: </a:t>
            </a:r>
          </a:p>
          <a:p>
            <a:pPr algn="l"/>
            <a:r>
              <a:rPr lang="en-US" sz="1400" dirty="0">
                <a:latin typeface="Optima" panose="02000503060000020004" pitchFamily="2" charset="0"/>
              </a:rPr>
              <a:t>	1. ("l", "o") → "lo" (rule learned in 1</a:t>
            </a:r>
            <a:r>
              <a:rPr lang="en-US" sz="1400" baseline="30000" dirty="0">
                <a:latin typeface="Optima" panose="02000503060000020004" pitchFamily="2" charset="0"/>
              </a:rPr>
              <a:t>st</a:t>
            </a:r>
            <a:r>
              <a:rPr lang="en-US" sz="1400" dirty="0">
                <a:latin typeface="Optima" panose="02000503060000020004" pitchFamily="2" charset="0"/>
              </a:rPr>
              <a:t> iteration)</a:t>
            </a:r>
          </a:p>
          <a:p>
            <a:pPr algn="l"/>
            <a:r>
              <a:rPr lang="en-US" sz="1400" dirty="0">
                <a:latin typeface="Optima" panose="02000503060000020004" pitchFamily="2" charset="0"/>
              </a:rPr>
              <a:t>	2. ("lo", "w") → "low"  (rule learned in 2</a:t>
            </a:r>
            <a:r>
              <a:rPr lang="en-US" sz="1400" baseline="30000" dirty="0">
                <a:latin typeface="Optima" panose="02000503060000020004" pitchFamily="2" charset="0"/>
              </a:rPr>
              <a:t>nd</a:t>
            </a:r>
            <a:r>
              <a:rPr lang="en-US" sz="1400" dirty="0">
                <a:latin typeface="Optima" panose="02000503060000020004" pitchFamily="2" charset="0"/>
              </a:rPr>
              <a:t> iteration)</a:t>
            </a:r>
          </a:p>
          <a:p>
            <a:pPr algn="l"/>
            <a:r>
              <a:rPr lang="en-US" sz="1400" dirty="0">
                <a:latin typeface="Optima" panose="02000503060000020004" pitchFamily="2" charset="0"/>
              </a:rPr>
              <a:t>	3. ("low", "_") → "low_” (rule learned in 3</a:t>
            </a:r>
            <a:r>
              <a:rPr lang="en-US" sz="1400" baseline="30000" dirty="0">
                <a:latin typeface="Optima" panose="02000503060000020004" pitchFamily="2" charset="0"/>
              </a:rPr>
              <a:t>rd</a:t>
            </a:r>
            <a:r>
              <a:rPr lang="en-US" sz="1400" dirty="0">
                <a:latin typeface="Optima" panose="02000503060000020004" pitchFamily="2" charset="0"/>
              </a:rPr>
              <a:t> iteration)..and so on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Optima" panose="0200050306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5">
                  <a:lumMod val="75000"/>
                </a:schemeClr>
              </a:solidFill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2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7582" y="1603359"/>
            <a:ext cx="7568092" cy="3897329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N-Gram Models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RNNs &amp; LSTMs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Tokenization in LLMs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Sequence-to-Sequence Models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BLEU Score</a:t>
            </a:r>
          </a:p>
          <a:p>
            <a:pPr algn="l"/>
            <a:endParaRPr lang="en-US" dirty="0">
              <a:latin typeface="Optima" panose="0200050306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</a:t>
            </a:fld>
            <a:endParaRPr lang="en-US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9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6B2DD-369A-A6C0-1BB2-5017490CD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88229-3B83-C25F-EE74-E39393A7B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82C6C-4F49-3D69-BAAE-B806EE29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40127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20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9F85AE-457E-0E0A-BA0F-F0B534D52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Byte-Pair Encoding (BPE): </a:t>
            </a:r>
            <a:r>
              <a:rPr lang="en-US" sz="3200" i="1" dirty="0">
                <a:solidFill>
                  <a:srgbClr val="C00000"/>
                </a:solidFill>
                <a:latin typeface="Optima" panose="02000503060000020004" pitchFamily="2" charset="0"/>
                <a:ea typeface="Georgia" charset="0"/>
                <a:cs typeface="Georgia" charset="0"/>
              </a:rPr>
              <a:t>Inference Stage</a:t>
            </a: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EB706C6A-F62E-DE79-2ABC-9F8129897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043" y="1012377"/>
            <a:ext cx="8192861" cy="5260407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</a:rPr>
              <a:t> We are provided a Vocabulary of tokens:</a:t>
            </a:r>
            <a:r>
              <a:rPr lang="en-US" sz="1400" dirty="0">
                <a:latin typeface="Optima" panose="02000503060000020004" pitchFamily="2" charset="0"/>
              </a:rPr>
              <a:t> ["l", "o", "w", "lo", "low", "er", "low_", "er_", "_"]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Optima" panose="0200050306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</a:rPr>
              <a:t> We are provided the Merge Rules: </a:t>
            </a:r>
          </a:p>
          <a:p>
            <a:pPr lvl="1" algn="l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</a:rPr>
              <a:t>1. ("l", "o") → "lo"</a:t>
            </a:r>
          </a:p>
          <a:p>
            <a:pPr lvl="1" algn="l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</a:rPr>
              <a:t>2. ("lo", "w") → "low"</a:t>
            </a:r>
          </a:p>
          <a:p>
            <a:pPr lvl="1" algn="l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</a:rPr>
              <a:t>3. ("low", "_") → "low_"</a:t>
            </a:r>
          </a:p>
          <a:p>
            <a:pPr lvl="1" algn="l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</a:rPr>
              <a:t>4. ("e", "r") → "er"</a:t>
            </a:r>
          </a:p>
          <a:p>
            <a:pPr lvl="1" algn="l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</a:rPr>
              <a:t>5. ("er", "_") → "er_"</a:t>
            </a:r>
          </a:p>
          <a:p>
            <a:pPr algn="l"/>
            <a:r>
              <a:rPr lang="en-US" sz="1400" dirty="0">
                <a:solidFill>
                  <a:srgbClr val="C00000"/>
                </a:solidFill>
                <a:latin typeface="Optima" panose="02000503060000020004" pitchFamily="2" charset="0"/>
              </a:rPr>
              <a:t>Goal: given some text, we wish to convert it to a sequence of tokens via BPE</a:t>
            </a:r>
          </a:p>
          <a:p>
            <a:pPr algn="l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Example: Input is “lower”--&gt; Initial Tokens: ["l", "o", "w", "e", "r", "_"]  </a:t>
            </a:r>
            <a:r>
              <a:rPr lang="en-US" sz="1400" i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Next apply merge rules </a:t>
            </a:r>
            <a:r>
              <a:rPr lang="en-US" sz="1400" b="1" i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in order </a:t>
            </a:r>
          </a:p>
          <a:p>
            <a:pPr algn="l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	Merge ("l", "o"): Apply Rule 1: ("l", "o") → "lo” Updated Tokens: ["lo", "w", "e", "r", "_"]</a:t>
            </a:r>
          </a:p>
          <a:p>
            <a:pPr algn="l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	Merge ("lo", "w"): Apply Rule 2: ("lo", "w") → "low” Updated Tokens: ["low", "e", "r", "_"]</a:t>
            </a:r>
          </a:p>
          <a:p>
            <a:pPr algn="l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	Merge ("low", "_"): Apply Rule 3: ("low", "_") → "low_” Updated Tokens: ["low_", "e", "r", "_"]</a:t>
            </a:r>
          </a:p>
          <a:p>
            <a:pPr algn="l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	Merge ("e", "r"): Apply Rule 4: ("e", "r") → "er” Updated Tokens: ["low_", "er", "_”</a:t>
            </a:r>
          </a:p>
          <a:p>
            <a:pPr algn="l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	Merge ("er", "_"): Apply Rule 5: ("er", "_") → "er_” Updated Tokens: ["low_", "er_"]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Final Tokens: ["low_", "er_"]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Vocabulary Mapping: "low_" → 6 "er_" → 7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Token IDs: [6, 7]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16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CA4FC-1732-BEC3-EBAD-F3D0B3367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D1D6E2-FB0D-AA37-7442-D6B89D5D8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CA1A4-70E8-5A82-A234-EFD0E16A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40127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21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DAA94FE-B362-F788-8E99-52E5339AD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“Seq2seq” Paper (2014)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3D7CD-990E-C722-42B5-0F258AACA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889348"/>
            <a:ext cx="5499100" cy="2165575"/>
          </a:xfrm>
          <a:prstGeom prst="rect">
            <a:avLst/>
          </a:prstGeom>
        </p:spPr>
      </p:pic>
      <p:sp>
        <p:nvSpPr>
          <p:cNvPr id="7" name="Subtitle 8">
            <a:extLst>
              <a:ext uri="{FF2B5EF4-FFF2-40B4-BE49-F238E27FC236}">
                <a16:creationId xmlns:a16="http://schemas.microsoft.com/office/drawing/2014/main" id="{5FD048C6-564A-DDBF-AEEA-EF652A791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274" y="4540700"/>
            <a:ext cx="8835799" cy="200285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 Introduced a new approach for sequence-to-sequence translation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</a:rPr>
              <a:t> </a:t>
            </a:r>
            <a:r>
              <a:rPr lang="en-US" sz="1800" b="1" dirty="0">
                <a:latin typeface="Optima" panose="02000503060000020004" pitchFamily="2" charset="0"/>
              </a:rPr>
              <a:t>Proposed an Encoder-Decoder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 Encoder: takes an input sequence and compute a “hidden” representation of input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</a:rPr>
              <a:t> </a:t>
            </a:r>
            <a:r>
              <a:rPr lang="en-US" sz="1800" dirty="0">
                <a:latin typeface="Optima" panose="02000503060000020004" pitchFamily="2" charset="0"/>
              </a:rPr>
              <a:t>Decoder: Use hidden representation to sequentially decode/produce output. </a:t>
            </a:r>
            <a:endParaRPr lang="en-US" sz="1800" i="1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2301C-76A3-028C-CD1F-7E71CBF3A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" y="2826200"/>
            <a:ext cx="5359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27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B0B3F-604D-E9EB-A6ED-D39B6303C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17DA0-5A45-0314-F332-4F7214B38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FDDE6-6C73-A2B6-C9AB-4A4CA641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40127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22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A94DB9-B072-E2DA-E87E-A7022C46D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“Seq2seq” Paper: </a:t>
            </a:r>
            <a:r>
              <a:rPr lang="en-US" sz="3200" i="1" dirty="0">
                <a:latin typeface="Optima" panose="02000503060000020004" pitchFamily="2" charset="0"/>
                <a:ea typeface="Georgia" charset="0"/>
                <a:cs typeface="Georgia" charset="0"/>
              </a:rPr>
              <a:t>Encoder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D5930B1-FC01-E019-CFB7-7D4DEA029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274" y="3467341"/>
            <a:ext cx="7909897" cy="416038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 Given an input sequence X: first tokenize it, say we obtain (x1, x2,..,xT)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</a:rPr>
              <a:t> </a:t>
            </a:r>
            <a:r>
              <a:rPr lang="en-US" sz="1800" b="1" i="1" dirty="0">
                <a:latin typeface="Optima" panose="02000503060000020004" pitchFamily="2" charset="0"/>
              </a:rPr>
              <a:t>Encoder:</a:t>
            </a:r>
            <a:r>
              <a:rPr lang="en-US" sz="1800" i="1" dirty="0">
                <a:latin typeface="Optima" panose="02000503060000020004" pitchFamily="2" charset="0"/>
              </a:rPr>
              <a:t> sequentially process the input and compute hidden representations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</a:rPr>
              <a:t> h1 = Enc(x1, h0)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</a:rPr>
              <a:t> h2 = Enc(x2, h1)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</a:rPr>
              <a:t> h3 = Enc(x3, h2)…and so on till one reaches end: </a:t>
            </a:r>
            <a:r>
              <a:rPr lang="en-US" sz="1800" i="1" dirty="0" err="1">
                <a:latin typeface="Optima" panose="02000503060000020004" pitchFamily="2" charset="0"/>
              </a:rPr>
              <a:t>hT</a:t>
            </a:r>
            <a:r>
              <a:rPr lang="en-US" sz="1800" i="1" dirty="0">
                <a:latin typeface="Optima" panose="02000503060000020004" pitchFamily="2" charset="0"/>
              </a:rPr>
              <a:t> = Enc(</a:t>
            </a:r>
            <a:r>
              <a:rPr lang="en-US" sz="1800" i="1" dirty="0" err="1">
                <a:latin typeface="Optima" panose="02000503060000020004" pitchFamily="2" charset="0"/>
              </a:rPr>
              <a:t>xT</a:t>
            </a:r>
            <a:r>
              <a:rPr lang="en-US" sz="1800" i="1" dirty="0">
                <a:latin typeface="Optima" panose="02000503060000020004" pitchFamily="2" charset="0"/>
              </a:rPr>
              <a:t>, h(T-1)).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</a:rPr>
              <a:t> v = </a:t>
            </a:r>
            <a:r>
              <a:rPr lang="en-US" sz="1800" i="1" dirty="0" err="1">
                <a:latin typeface="Optima" panose="02000503060000020004" pitchFamily="2" charset="0"/>
              </a:rPr>
              <a:t>hT</a:t>
            </a:r>
            <a:r>
              <a:rPr lang="en-US" sz="1800" i="1" dirty="0">
                <a:latin typeface="Optima" panose="02000503060000020004" pitchFamily="2" charset="0"/>
              </a:rPr>
              <a:t> is the fixed representation of the entire input sequence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</a:rPr>
              <a:t> Decoder: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9C0D57-2F89-0417-DC55-8C1B3429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310" y="1030803"/>
            <a:ext cx="6190327" cy="213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01C8F4-21C0-BE1D-1C8C-0FDBCD2AA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881" y="5297414"/>
            <a:ext cx="4706768" cy="74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13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C7252-6A90-7C19-08AD-BA44278ED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C17E7-9EE7-CC21-DA71-F8F8AACF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F7B25-FB42-D81E-092E-790B10B2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40127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23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D850B1-B5D4-C412-7ED3-024D3B0C8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“Seq2seq” Paper: </a:t>
            </a:r>
            <a:r>
              <a:rPr lang="en-US" sz="3200" i="1" dirty="0">
                <a:latin typeface="Optima" panose="02000503060000020004" pitchFamily="2" charset="0"/>
                <a:ea typeface="Georgia" charset="0"/>
                <a:cs typeface="Georgia" charset="0"/>
              </a:rPr>
              <a:t>Decoder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0B1E0F8-3C78-CDDE-EADA-6E221986B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274" y="3467341"/>
            <a:ext cx="7909897" cy="263182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</a:rPr>
              <a:t>v = </a:t>
            </a:r>
            <a:r>
              <a:rPr lang="en-US" sz="1800" i="1" dirty="0" err="1">
                <a:latin typeface="Optima" panose="02000503060000020004" pitchFamily="2" charset="0"/>
              </a:rPr>
              <a:t>hT</a:t>
            </a:r>
            <a:r>
              <a:rPr lang="en-US" sz="1800" i="1" dirty="0">
                <a:latin typeface="Optima" panose="02000503060000020004" pitchFamily="2" charset="0"/>
              </a:rPr>
              <a:t> is the fixed representation of the entire input sequence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1" dirty="0">
                <a:latin typeface="Optima" panose="02000503060000020004" pitchFamily="2" charset="0"/>
              </a:rPr>
              <a:t> Decoder: 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i="1" dirty="0">
                <a:latin typeface="Optima" panose="02000503060000020004" pitchFamily="2" charset="0"/>
              </a:rPr>
              <a:t> </a:t>
            </a:r>
            <a:r>
              <a:rPr lang="en-US" sz="1400" i="1" dirty="0" err="1">
                <a:latin typeface="Optima" panose="02000503060000020004" pitchFamily="2" charset="0"/>
              </a:rPr>
              <a:t>hdec</a:t>
            </a:r>
            <a:r>
              <a:rPr lang="en-US" sz="1400" i="1" dirty="0">
                <a:latin typeface="Optima" panose="02000503060000020004" pitchFamily="2" charset="0"/>
              </a:rPr>
              <a:t>(1) = Dec(V, 0) </a:t>
            </a: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 </a:t>
            </a:r>
            <a:r>
              <a:rPr lang="en-US" sz="1400" i="1" dirty="0" err="1">
                <a:latin typeface="Optima" panose="02000503060000020004" pitchFamily="2" charset="0"/>
                <a:sym typeface="Wingdings" pitchFamily="2" charset="2"/>
              </a:rPr>
              <a:t>Softmax</a:t>
            </a: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(</a:t>
            </a:r>
            <a:r>
              <a:rPr lang="en-US" sz="1400" i="1" dirty="0" err="1">
                <a:latin typeface="Optima" panose="02000503060000020004" pitchFamily="2" charset="0"/>
                <a:sym typeface="Wingdings" pitchFamily="2" charset="2"/>
              </a:rPr>
              <a:t>Whdec</a:t>
            </a: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(1)+ b(1)) (over vocab)  decode y1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 </a:t>
            </a:r>
            <a:r>
              <a:rPr lang="en-US" sz="1400" i="1" dirty="0" err="1">
                <a:latin typeface="Optima" panose="02000503060000020004" pitchFamily="2" charset="0"/>
                <a:sym typeface="Wingdings" pitchFamily="2" charset="2"/>
              </a:rPr>
              <a:t>hdec</a:t>
            </a: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(2) = Dec(V, </a:t>
            </a:r>
            <a:r>
              <a:rPr lang="en-US" sz="1400" i="1" dirty="0" err="1">
                <a:latin typeface="Optima" panose="02000503060000020004" pitchFamily="2" charset="0"/>
                <a:sym typeface="Wingdings" pitchFamily="2" charset="2"/>
              </a:rPr>
              <a:t>hdec</a:t>
            </a: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(1))  </a:t>
            </a:r>
            <a:r>
              <a:rPr lang="en-US" sz="1400" i="1" dirty="0" err="1">
                <a:latin typeface="Optima" panose="02000503060000020004" pitchFamily="2" charset="0"/>
                <a:sym typeface="Wingdings" pitchFamily="2" charset="2"/>
              </a:rPr>
              <a:t>Softmax</a:t>
            </a: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(</a:t>
            </a:r>
            <a:r>
              <a:rPr lang="en-US" sz="1400" i="1" dirty="0" err="1">
                <a:latin typeface="Optima" panose="02000503060000020004" pitchFamily="2" charset="0"/>
                <a:sym typeface="Wingdings" pitchFamily="2" charset="2"/>
              </a:rPr>
              <a:t>Whdec</a:t>
            </a: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(2) + b(2))  decode y2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 </a:t>
            </a:r>
            <a:r>
              <a:rPr lang="en-US" sz="1400" i="1" dirty="0" err="1">
                <a:latin typeface="Optima" panose="02000503060000020004" pitchFamily="2" charset="0"/>
                <a:sym typeface="Wingdings" pitchFamily="2" charset="2"/>
              </a:rPr>
              <a:t>hdec</a:t>
            </a: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(3) = Dec(V, </a:t>
            </a:r>
            <a:r>
              <a:rPr lang="en-US" sz="1400" i="1" dirty="0" err="1">
                <a:latin typeface="Optima" panose="02000503060000020004" pitchFamily="2" charset="0"/>
                <a:sym typeface="Wingdings" pitchFamily="2" charset="2"/>
              </a:rPr>
              <a:t>hdec</a:t>
            </a: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(2))  </a:t>
            </a:r>
            <a:r>
              <a:rPr lang="en-US" sz="1400" i="1" dirty="0" err="1">
                <a:latin typeface="Optima" panose="02000503060000020004" pitchFamily="2" charset="0"/>
                <a:sym typeface="Wingdings" pitchFamily="2" charset="2"/>
              </a:rPr>
              <a:t>Softmax</a:t>
            </a: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(</a:t>
            </a:r>
            <a:r>
              <a:rPr lang="en-US" sz="1400" i="1" dirty="0" err="1">
                <a:latin typeface="Optima" panose="02000503060000020004" pitchFamily="2" charset="0"/>
                <a:sym typeface="Wingdings" pitchFamily="2" charset="2"/>
              </a:rPr>
              <a:t>Whdec</a:t>
            </a:r>
            <a:r>
              <a:rPr lang="en-US" sz="1400" i="1" dirty="0">
                <a:latin typeface="Optima" panose="02000503060000020004" pitchFamily="2" charset="0"/>
                <a:sym typeface="Wingdings" pitchFamily="2" charset="2"/>
              </a:rPr>
              <a:t>(3) + b(3))  decode y2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sz="1400" i="1" dirty="0">
              <a:latin typeface="Optima" panose="02000503060000020004" pitchFamily="2" charset="0"/>
              <a:sym typeface="Wingdings" pitchFamily="2" charset="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  <a:sym typeface="Wingdings" pitchFamily="2" charset="2"/>
              </a:rPr>
              <a:t> Auto-regressive decoding as before.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  <a:sym typeface="Wingdings" pitchFamily="2" charset="2"/>
              </a:rPr>
              <a:t> Each “Dec(..)” is a trainable LSTM block (“deep” LSTMs were used)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sz="1400" i="1" dirty="0">
              <a:latin typeface="Optima" panose="02000503060000020004" pitchFamily="2" charset="0"/>
              <a:sym typeface="Wingdings" pitchFamily="2" charset="2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en-US" sz="1400" i="1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1CB528-FA83-7AC9-D5C4-873C87495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310" y="1030803"/>
            <a:ext cx="6190327" cy="213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3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40DFA-55EA-D4D0-855E-371669EBF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80F42A-D1A5-29F5-E26D-08B8858A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38E6F-B74C-FA9B-1F4E-FBB5D179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40127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24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61D47A-EE0A-827E-6AFF-3318C96F0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Optima" panose="02000503060000020004" pitchFamily="2" charset="0"/>
                <a:ea typeface="Georgia" charset="0"/>
                <a:cs typeface="Georgia" charset="0"/>
              </a:rPr>
              <a:t>“Seq2seq”: Datasets &amp; Performance Metrics</a:t>
            </a: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C2B184D9-F3A1-9EE3-D751-A98CCE06C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364" y="1347278"/>
            <a:ext cx="8835799" cy="448202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 Used WMT 14 English-to-French Translation Dataset  </a:t>
            </a:r>
            <a:r>
              <a:rPr lang="en-US" sz="1100" dirty="0">
                <a:latin typeface="Optima" panose="02000503060000020004" pitchFamily="2" charset="0"/>
              </a:rPr>
              <a:t>(WMT = workshop on Machine translation)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Training Data: 36 million English-French sentence pairs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 Test Data: 4.5 million Eng-Fr sentence pairs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 Performance Metric: </a:t>
            </a:r>
            <a:r>
              <a:rPr lang="en-US" sz="1800" b="1" dirty="0">
                <a:latin typeface="Optima" panose="02000503060000020004" pitchFamily="2" charset="0"/>
              </a:rPr>
              <a:t>BLEU Score (Bilingual Evaluation Understudy)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Optima" panose="02000503060000020004" pitchFamily="2" charset="0"/>
              </a:rPr>
              <a:t> </a:t>
            </a:r>
            <a:r>
              <a:rPr lang="en-US" sz="1600" dirty="0">
                <a:latin typeface="Optima" panose="02000503060000020004" pitchFamily="2" charset="0"/>
              </a:rPr>
              <a:t>BLEU measures the closeness of a machine translation to human translation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 Takes set of MT generated sequences and reference sequences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 Measures the n-gram overlap between these two sets of sequences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 BLEU Scores range from 0 (no overlap) to 100 (highest overlap)</a:t>
            </a:r>
          </a:p>
        </p:txBody>
      </p:sp>
    </p:spTree>
    <p:extLst>
      <p:ext uri="{BB962C8B-B14F-4D97-AF65-F5344CB8AC3E}">
        <p14:creationId xmlns:p14="http://schemas.microsoft.com/office/powerpoint/2010/main" val="7837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83212-39F9-99EC-ED1F-4923DE16B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0F6B93-3558-6B0F-DC47-F30D974AA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0A3D-0B85-FE6A-7167-773298D2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40127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25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DAA880-59A2-7462-A1A0-66C7F8ED0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Optima" panose="02000503060000020004" pitchFamily="2" charset="0"/>
              </a:rPr>
              <a:t>     BLEU Score (Bilingual Evaluation Understudy)</a:t>
            </a: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F9EE1FFE-E80B-0DCA-8EE7-8236C9277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364" y="1347278"/>
            <a:ext cx="8835799" cy="4482022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latin typeface="Optima" panose="02000503060000020004" pitchFamily="2" charset="0"/>
              </a:rPr>
              <a:t>How Does It Work?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Optima" panose="02000503060000020004" pitchFamily="2" charset="0"/>
              </a:rPr>
              <a:t>Step 1:</a:t>
            </a:r>
            <a:r>
              <a:rPr lang="en-US" sz="1600" dirty="0">
                <a:latin typeface="Optima" panose="02000503060000020004" pitchFamily="2" charset="0"/>
              </a:rPr>
              <a:t> Tokenization: Split text into words or </a:t>
            </a:r>
            <a:r>
              <a:rPr lang="en-US" sz="1600" dirty="0" err="1">
                <a:latin typeface="Optima" panose="02000503060000020004" pitchFamily="2" charset="0"/>
              </a:rPr>
              <a:t>subwords</a:t>
            </a:r>
            <a:r>
              <a:rPr lang="en-US" sz="1600" dirty="0">
                <a:latin typeface="Optima" panose="02000503060000020004" pitchFamily="2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Optima" panose="02000503060000020004" pitchFamily="2" charset="0"/>
              </a:rPr>
              <a:t>Step 2:</a:t>
            </a:r>
            <a:r>
              <a:rPr lang="en-US" sz="1600" dirty="0">
                <a:latin typeface="Optima" panose="02000503060000020004" pitchFamily="2" charset="0"/>
              </a:rPr>
              <a:t> n-Gram Precision: Calculate precision for n-grams:</a:t>
            </a:r>
          </a:p>
          <a:p>
            <a:r>
              <a:rPr lang="en-US" sz="1600" dirty="0">
                <a:latin typeface="Optima" panose="02000503060000020004" pitchFamily="2" charset="0"/>
              </a:rPr>
              <a:t>   Precision(n) = (Count of Matching n-grams) / (Count of Total n-grams in MT)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Optima" panose="02000503060000020004" pitchFamily="2" charset="0"/>
              </a:rPr>
              <a:t>Step 3:</a:t>
            </a:r>
            <a:r>
              <a:rPr lang="en-US" sz="1600" dirty="0">
                <a:latin typeface="Optima" panose="02000503060000020004" pitchFamily="2" charset="0"/>
              </a:rPr>
              <a:t> Brevity Penalty (BP): Penalizes short translations:</a:t>
            </a:r>
          </a:p>
          <a:p>
            <a:pPr algn="l"/>
            <a:r>
              <a:rPr lang="en-US" sz="1600" dirty="0">
                <a:latin typeface="Optima" panose="02000503060000020004" pitchFamily="2" charset="0"/>
              </a:rPr>
              <a:t>                   BP = 1, if c &gt; r or exp(1 - r/c), if c ≤ r, where c: MT length, r: reference length.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 </a:t>
            </a:r>
            <a:r>
              <a:rPr lang="en-US" sz="1600" b="1" dirty="0">
                <a:latin typeface="Optima" panose="02000503060000020004" pitchFamily="2" charset="0"/>
              </a:rPr>
              <a:t>Step 4:</a:t>
            </a:r>
            <a:r>
              <a:rPr lang="en-US" sz="1600" dirty="0">
                <a:latin typeface="Optima" panose="02000503060000020004" pitchFamily="2" charset="0"/>
              </a:rPr>
              <a:t> Final BLEU Score: Combine precision and BP:</a:t>
            </a:r>
          </a:p>
          <a:p>
            <a:r>
              <a:rPr lang="en-US" sz="1600" dirty="0">
                <a:latin typeface="Optima" panose="02000503060000020004" pitchFamily="2" charset="0"/>
              </a:rPr>
              <a:t>   BLEU = BP × exp(</a:t>
            </a:r>
            <a:r>
              <a:rPr lang="el-GR" sz="1600" dirty="0"/>
              <a:t>Σ (</a:t>
            </a:r>
            <a:r>
              <a:rPr lang="en-US" sz="1600" dirty="0" err="1">
                <a:latin typeface="Optima" panose="02000503060000020004" pitchFamily="2" charset="0"/>
              </a:rPr>
              <a:t>w_n</a:t>
            </a:r>
            <a:r>
              <a:rPr lang="en-US" sz="1600" dirty="0">
                <a:latin typeface="Optima" panose="02000503060000020004" pitchFamily="2" charset="0"/>
              </a:rPr>
              <a:t> × log </a:t>
            </a:r>
            <a:r>
              <a:rPr lang="en-US" sz="1600" dirty="0" err="1">
                <a:latin typeface="Optima" panose="02000503060000020004" pitchFamily="2" charset="0"/>
              </a:rPr>
              <a:t>Precision_n</a:t>
            </a:r>
            <a:r>
              <a:rPr lang="en-US" sz="1600" dirty="0">
                <a:latin typeface="Optima" panose="02000503060000020004" pitchFamily="2" charset="0"/>
              </a:rPr>
              <a:t>)) (Default </a:t>
            </a:r>
            <a:r>
              <a:rPr lang="en-US" sz="1600" dirty="0" err="1">
                <a:latin typeface="Optima" panose="02000503060000020004" pitchFamily="2" charset="0"/>
              </a:rPr>
              <a:t>w_n</a:t>
            </a:r>
            <a:r>
              <a:rPr lang="en-US" sz="1600" dirty="0">
                <a:latin typeface="Optima" panose="02000503060000020004" pitchFamily="2" charset="0"/>
              </a:rPr>
              <a:t> = 1/N).</a:t>
            </a:r>
          </a:p>
          <a:p>
            <a:pPr algn="l"/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Example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:</a:t>
            </a:r>
            <a:r>
              <a:rPr lang="en-US" sz="1600" dirty="0">
                <a:latin typeface="Optima" panose="02000503060000020004" pitchFamily="2" charset="0"/>
              </a:rPr>
              <a:t>  </a:t>
            </a:r>
            <a:r>
              <a:rPr lang="en-US" sz="1600" dirty="0">
                <a:solidFill>
                  <a:srgbClr val="C00000"/>
                </a:solidFill>
                <a:latin typeface="Optima" panose="02000503060000020004" pitchFamily="2" charset="0"/>
              </a:rPr>
              <a:t>Reference: </a:t>
            </a:r>
            <a:r>
              <a:rPr lang="en-US" sz="1600" b="1" dirty="0">
                <a:solidFill>
                  <a:srgbClr val="C00000"/>
                </a:solidFill>
                <a:latin typeface="Optima" panose="02000503060000020004" pitchFamily="2" charset="0"/>
              </a:rPr>
              <a:t>The cat is on the mat.</a:t>
            </a:r>
            <a:r>
              <a:rPr lang="en-US" sz="1600" dirty="0">
                <a:latin typeface="Optima" panose="02000503060000020004" pitchFamily="2" charset="0"/>
              </a:rPr>
              <a:t>       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</a:rPr>
              <a:t>MT: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</a:rPr>
              <a:t>The cat is on mat.</a:t>
            </a:r>
          </a:p>
          <a:p>
            <a:pPr algn="l"/>
            <a:r>
              <a:rPr lang="en-US" sz="1600" dirty="0">
                <a:latin typeface="Optima" panose="02000503060000020004" pitchFamily="2" charset="0"/>
              </a:rPr>
              <a:t>- 1-gram precision: 5/5 = 1.0</a:t>
            </a:r>
          </a:p>
          <a:p>
            <a:pPr algn="l"/>
            <a:r>
              <a:rPr lang="en-US" sz="1600" dirty="0">
                <a:latin typeface="Optima" panose="02000503060000020004" pitchFamily="2" charset="0"/>
              </a:rPr>
              <a:t>- 2-gram precision: 3/4 = 0.75</a:t>
            </a:r>
          </a:p>
          <a:p>
            <a:pPr marL="285750" indent="-285750" algn="l">
              <a:buFontTx/>
              <a:buChar char="-"/>
            </a:pPr>
            <a:r>
              <a:rPr lang="en-US" sz="1600" dirty="0">
                <a:latin typeface="Optima" panose="02000503060000020004" pitchFamily="2" charset="0"/>
              </a:rPr>
              <a:t>Brevity Penalty: exp(1 - 6/5) </a:t>
            </a:r>
          </a:p>
          <a:p>
            <a:pPr marL="285750" indent="-285750" algn="l">
              <a:buFontTx/>
              <a:buChar char="-"/>
            </a:pPr>
            <a:r>
              <a:rPr lang="en-US" sz="1600" dirty="0">
                <a:latin typeface="Optima" panose="02000503060000020004" pitchFamily="2" charset="0"/>
              </a:rPr>
              <a:t>BLEU = 0.82 × exp(0.5 × (log(1.0) + log(0.75))) ≈ 0.71.</a:t>
            </a:r>
          </a:p>
          <a:p>
            <a:pPr algn="l"/>
            <a:endParaRPr lang="en-US" sz="1600" dirty="0">
              <a:latin typeface="Optima" panose="0200050306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682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DFF0A-C2B9-518F-A4E8-3B5618423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775E5C-599B-FBCA-D4E3-26E861E80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187F2-2A96-5C99-C5B8-8C79AC01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40127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26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5C234B-705A-1B2D-7D5E-723F30793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“Seq2seq” Paper: Results</a:t>
            </a: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3B742A24-E0EF-172C-3F12-0D698711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274" y="3591543"/>
            <a:ext cx="8835799" cy="2507625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 Key Takeaway(s) from Seq2Seq paper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Introduced a new approach for sequence to sequence translation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Proposed an Encoder-Decoder architecture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Impressive results on language translation tasks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 Shortcomings: reliance on a single hidden representation of the input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 Harder to deal with longer sentences.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 What next? “Attention is all you need paper”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C53F5-3507-9BA8-F455-7111EBE7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485" y="889348"/>
            <a:ext cx="6065729" cy="23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0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F224A-1488-5E81-C99D-A2F32434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1F1D9-EE22-795F-36AD-B78457438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ECEC3-661E-9215-18E4-7F3ABC7B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3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EF4ED8D-379D-B699-17C5-5B1B598D9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492" y="1511980"/>
            <a:ext cx="7632865" cy="431880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Optima" panose="02000503060000020004" pitchFamily="2" charset="0"/>
              </a:rPr>
              <a:t>Machine Translation (MT):</a:t>
            </a:r>
            <a:r>
              <a:rPr lang="en-US" sz="1800" dirty="0">
                <a:latin typeface="Optima" panose="02000503060000020004" pitchFamily="2" charset="0"/>
              </a:rPr>
              <a:t> Problem of converting sentences/text from one language to another language. E.g., English to Spanish (or vice versa).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Example: Convert from English to French:</a:t>
            </a:r>
          </a:p>
          <a:p>
            <a:pPr lvl="1" algn="l"/>
            <a:r>
              <a:rPr lang="en-US" sz="1400" dirty="0">
                <a:latin typeface="Optima" panose="02000503060000020004" pitchFamily="2" charset="0"/>
              </a:rPr>
              <a:t>Input (English): “The weather is beautiful today” </a:t>
            </a:r>
          </a:p>
          <a:p>
            <a:pPr lvl="1" algn="l"/>
            <a:r>
              <a:rPr lang="en-US" sz="1400" dirty="0">
                <a:latin typeface="Optima" panose="02000503060000020004" pitchFamily="2" charset="0"/>
              </a:rPr>
              <a:t>Output (French): “Le temps </a:t>
            </a:r>
            <a:r>
              <a:rPr lang="en-US" sz="1400" dirty="0" err="1">
                <a:latin typeface="Optima" panose="02000503060000020004" pitchFamily="2" charset="0"/>
              </a:rPr>
              <a:t>est</a:t>
            </a:r>
            <a:r>
              <a:rPr lang="en-US" sz="1400" dirty="0">
                <a:latin typeface="Optima" panose="02000503060000020004" pitchFamily="2" charset="0"/>
              </a:rPr>
              <a:t> magnifique </a:t>
            </a:r>
            <a:r>
              <a:rPr lang="en-US" sz="1400" dirty="0" err="1">
                <a:latin typeface="Optima" panose="02000503060000020004" pitchFamily="2" charset="0"/>
              </a:rPr>
              <a:t>aujourd'hui</a:t>
            </a:r>
            <a:r>
              <a:rPr lang="en-US" sz="1400" dirty="0">
                <a:latin typeface="Optima" panose="02000503060000020004" pitchFamily="2" charset="0"/>
              </a:rPr>
              <a:t>.”</a:t>
            </a:r>
          </a:p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ptima" panose="02000503060000020004" pitchFamily="2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ptima" panose="02000503060000020004" pitchFamily="2" charset="0"/>
              </a:rPr>
              <a:t>Evolution of MT models: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Optima" panose="02000503060000020004" pitchFamily="2" charset="0"/>
              </a:rPr>
              <a:t> N-gram models. (1980s- early 2010s)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Optima" panose="02000503060000020004" pitchFamily="2" charset="0"/>
              </a:rPr>
              <a:t> RNN based NMT (Neural Machine Translation) (mid 2010s)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Optima" panose="02000503060000020004" pitchFamily="2" charset="0"/>
              </a:rPr>
              <a:t> Attention based NMT (2015-2017)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Optima" panose="02000503060000020004" pitchFamily="2" charset="0"/>
              </a:rPr>
              <a:t> Transformer based NMT (2017+)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Optima" panose="02000503060000020004" pitchFamily="2" charset="0"/>
              </a:rPr>
              <a:t> Pre-trained models (2018+); multi-lingual, few-shot translation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sz="14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8AEF9F-88AE-3F65-1241-B8116E0E5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An Application: Machine Translation </a:t>
            </a:r>
          </a:p>
        </p:txBody>
      </p:sp>
    </p:spTree>
    <p:extLst>
      <p:ext uri="{BB962C8B-B14F-4D97-AF65-F5344CB8AC3E}">
        <p14:creationId xmlns:p14="http://schemas.microsoft.com/office/powerpoint/2010/main" val="84827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DCB17-6F5F-AA5E-9F4E-2AF2BA5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C1553-1F2C-C543-0465-3EB8C17BA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8ABA3-60EA-FFE5-3756-3EE0E5D9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4</a:t>
            </a:fld>
            <a:endParaRPr lang="en-US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8">
                <a:extLst>
                  <a:ext uri="{FF2B5EF4-FFF2-40B4-BE49-F238E27FC236}">
                    <a16:creationId xmlns:a16="http://schemas.microsoft.com/office/drawing/2014/main" id="{E6A80DFC-8DEB-BFB0-3FB7-BF4A4D8584A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73274" y="1009404"/>
                <a:ext cx="7865083" cy="4821380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latin typeface="Optima" panose="02000503060000020004" pitchFamily="2" charset="0"/>
                  </a:rPr>
                  <a:t>How do N-gram models work ? </a:t>
                </a:r>
                <a:r>
                  <a:rPr lang="en-US" sz="2000" dirty="0">
                    <a:latin typeface="Optima" panose="02000503060000020004" pitchFamily="2" charset="0"/>
                  </a:rPr>
                  <a:t>– they are trained to learn a conditional probability distribution on outputs for a fixed input “context” length.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  <a:latin typeface="Optima" panose="02000503060000020004" pitchFamily="2" charset="0"/>
                  </a:rPr>
                  <a:t>Context length (or memory size) = (N-1)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tima" panose="02000503060000020004" pitchFamily="2" charset="0"/>
                  </a:rPr>
                  <a:t>1-gram </a:t>
                </a:r>
                <a:r>
                  <a:rPr lang="en-US" sz="2000" b="1" dirty="0">
                    <a:latin typeface="Optima" panose="02000503060000020004" pitchFamily="2" charset="0"/>
                  </a:rPr>
                  <a:t>(Unigram)</a:t>
                </a:r>
                <a:r>
                  <a:rPr lang="en-US" sz="2000" dirty="0">
                    <a:latin typeface="Optima" panose="02000503060000020004" pitchFamily="2" charset="0"/>
                  </a:rPr>
                  <a:t> model (memory =0)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latin typeface="Optima" panose="02000503060000020004" pitchFamily="2" charset="0"/>
                  </a:rPr>
                  <a:t> for all “a” in vocabulary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tima" panose="02000503060000020004" pitchFamily="2" charset="0"/>
                  </a:rPr>
                  <a:t>2-gram </a:t>
                </a:r>
                <a:r>
                  <a:rPr lang="en-US" sz="2000" b="1" dirty="0">
                    <a:latin typeface="Optima" panose="02000503060000020004" pitchFamily="2" charset="0"/>
                  </a:rPr>
                  <a:t>(Bigram)</a:t>
                </a:r>
                <a:r>
                  <a:rPr lang="en-US" sz="2000" dirty="0">
                    <a:latin typeface="Optima" panose="02000503060000020004" pitchFamily="2" charset="0"/>
                  </a:rPr>
                  <a:t> (memory = 1)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>
                    <a:latin typeface="Optima" panose="02000503060000020004" pitchFamily="2" charset="0"/>
                  </a:rPr>
                  <a:t> for all “a”, “b” in vocabulary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tima" panose="02000503060000020004" pitchFamily="2" charset="0"/>
                  </a:rPr>
                  <a:t>3-gram </a:t>
                </a:r>
                <a:r>
                  <a:rPr lang="en-US" sz="2000" b="1" dirty="0">
                    <a:latin typeface="Optima" panose="02000503060000020004" pitchFamily="2" charset="0"/>
                  </a:rPr>
                  <a:t>(Trigram)</a:t>
                </a:r>
                <a:r>
                  <a:rPr lang="en-US" sz="2000" dirty="0">
                    <a:latin typeface="Optima" panose="02000503060000020004" pitchFamily="2" charset="0"/>
                  </a:rPr>
                  <a:t> (memory =2)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>
                    <a:latin typeface="Optima" panose="02000503060000020004" pitchFamily="2" charset="0"/>
                  </a:rPr>
                  <a:t> for all possible triples “a”, “b”, “c” in vocabulary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tima" panose="02000503060000020004" pitchFamily="2" charset="0"/>
                  </a:rPr>
                  <a:t>Example: take a text corpus with 100000 words;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tima" panose="02000503060000020004" pitchFamily="2" charset="0"/>
                  </a:rPr>
                  <a:t># of possible combinations of length N = 10000</a:t>
                </a:r>
                <a:r>
                  <a:rPr lang="en-US" sz="2000" baseline="30000" dirty="0">
                    <a:latin typeface="Optima" panose="02000503060000020004" pitchFamily="2" charset="0"/>
                  </a:rPr>
                  <a:t>N</a:t>
                </a:r>
                <a:r>
                  <a:rPr lang="en-US" sz="2000" dirty="0">
                    <a:latin typeface="Optima" panose="02000503060000020004" pitchFamily="2" charset="0"/>
                  </a:rPr>
                  <a:t> = 10</a:t>
                </a:r>
                <a:r>
                  <a:rPr lang="en-US" sz="2000" baseline="30000" dirty="0">
                    <a:latin typeface="Optima" panose="02000503060000020004" pitchFamily="2" charset="0"/>
                  </a:rPr>
                  <a:t>5N</a:t>
                </a:r>
                <a:endParaRPr lang="en-US" sz="2000" baseline="300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tima" panose="02000503060000020004" pitchFamily="2" charset="0"/>
                  </a:rPr>
                  <a:t>As N (context length) increases, N-gram models do not scale well…too many sequences to learn from..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1800" dirty="0">
                  <a:latin typeface="Optima" panose="02000503060000020004" pitchFamily="2" charset="0"/>
                </a:endParaRPr>
              </a:p>
            </p:txBody>
          </p:sp>
        </mc:Choice>
        <mc:Fallback xmlns="">
          <p:sp>
            <p:nvSpPr>
              <p:cNvPr id="9" name="Subtitle 8">
                <a:extLst>
                  <a:ext uri="{FF2B5EF4-FFF2-40B4-BE49-F238E27FC236}">
                    <a16:creationId xmlns:a16="http://schemas.microsoft.com/office/drawing/2014/main" id="{E6A80DFC-8DEB-BFB0-3FB7-BF4A4D858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73274" y="1009404"/>
                <a:ext cx="7865083" cy="4821380"/>
              </a:xfrm>
              <a:blipFill>
                <a:blip r:embed="rId4"/>
                <a:stretch>
                  <a:fillRect l="-644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74A0354E-39C7-EC89-7EC4-A65E414ED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N-Gram Models (1)</a:t>
            </a:r>
          </a:p>
        </p:txBody>
      </p:sp>
    </p:spTree>
    <p:extLst>
      <p:ext uri="{BB962C8B-B14F-4D97-AF65-F5344CB8AC3E}">
        <p14:creationId xmlns:p14="http://schemas.microsoft.com/office/powerpoint/2010/main" val="163325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716C-9F28-3209-FFB1-F47E5DD40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7F7A7-DD80-E2A2-661F-224B93709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69E9E-D1C2-06AF-4384-45485E3B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5</a:t>
            </a:fld>
            <a:endParaRPr lang="en-US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8">
                <a:extLst>
                  <a:ext uri="{FF2B5EF4-FFF2-40B4-BE49-F238E27FC236}">
                    <a16:creationId xmlns:a16="http://schemas.microsoft.com/office/drawing/2014/main" id="{E3C3D6B2-6154-0EEF-A7D5-0285CE234CA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73274" y="1009404"/>
                <a:ext cx="7865083" cy="4821380"/>
              </a:xfrm>
            </p:spPr>
            <p:txBody>
              <a:bodyPr>
                <a:norm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latin typeface="Optima" panose="02000503060000020004" pitchFamily="2" charset="0"/>
                  </a:rPr>
                  <a:t>Inference/Decoding: Auto-regressive decoding via N-gram models: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latin typeface="Optima" panose="02000503060000020004" pitchFamily="2" charset="0"/>
                  </a:rPr>
                  <a:t>Example: N=2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  <a:sym typeface="Wingdings" pitchFamily="2" charset="2"/>
                  </a:rPr>
                  <a:t> complete the t-</a:t>
                </a:r>
                <a:r>
                  <a:rPr lang="en-US" sz="2000" dirty="0" err="1">
                    <a:latin typeface="Optima" panose="02000503060000020004" pitchFamily="2" charset="0"/>
                    <a:sym typeface="Wingdings" pitchFamily="2" charset="2"/>
                  </a:rPr>
                  <a:t>th</a:t>
                </a:r>
                <a:r>
                  <a:rPr lang="en-US" sz="2000" dirty="0">
                    <a:latin typeface="Optima" panose="02000503060000020004" pitchFamily="2" charset="0"/>
                    <a:sym typeface="Wingdings" pitchFamily="2" charset="2"/>
                  </a:rPr>
                  <a:t> word based on the memory from one past word..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latin typeface="Optima" panose="02000503060000020004" pitchFamily="2" charset="0"/>
                  </a:rPr>
                  <a:t>Example: N=3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  <a:sym typeface="Wingdings" pitchFamily="2" charset="2"/>
                  </a:rPr>
                  <a:t> complete the t-</a:t>
                </a:r>
                <a:r>
                  <a:rPr lang="en-US" sz="2000" dirty="0" err="1">
                    <a:latin typeface="Optima" panose="02000503060000020004" pitchFamily="2" charset="0"/>
                    <a:sym typeface="Wingdings" pitchFamily="2" charset="2"/>
                  </a:rPr>
                  <a:t>th</a:t>
                </a:r>
                <a:r>
                  <a:rPr lang="en-US" sz="2000" dirty="0">
                    <a:latin typeface="Optima" panose="02000503060000020004" pitchFamily="2" charset="0"/>
                    <a:sym typeface="Wingdings" pitchFamily="2" charset="2"/>
                  </a:rPr>
                  <a:t> word based on the memory from two past word..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tima" panose="02000503060000020004" pitchFamily="2" charset="0"/>
                    <a:sym typeface="Wingdings" pitchFamily="2" charset="2"/>
                  </a:rPr>
                  <a:t>Sample text (Shakespeare) generated by N-gram models..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latin typeface="Optima" panose="02000503060000020004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latin typeface="Optima" panose="02000503060000020004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1800" dirty="0">
                  <a:latin typeface="Optima" panose="02000503060000020004" pitchFamily="2" charset="0"/>
                </a:endParaRPr>
              </a:p>
            </p:txBody>
          </p:sp>
        </mc:Choice>
        <mc:Fallback xmlns="">
          <p:sp>
            <p:nvSpPr>
              <p:cNvPr id="9" name="Subtitle 8">
                <a:extLst>
                  <a:ext uri="{FF2B5EF4-FFF2-40B4-BE49-F238E27FC236}">
                    <a16:creationId xmlns:a16="http://schemas.microsoft.com/office/drawing/2014/main" id="{E3C3D6B2-6154-0EEF-A7D5-0285CE234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73274" y="1009404"/>
                <a:ext cx="7865083" cy="4821380"/>
              </a:xfrm>
              <a:blipFill>
                <a:blip r:embed="rId4"/>
                <a:stretch>
                  <a:fillRect l="-644" t="-1579" r="-1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832C8965-438D-FAD0-BEAB-B86B43D75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N-Gram Models 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4A7247-C429-E75E-BE64-0D0E0C1E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286" y="3429000"/>
            <a:ext cx="6331427" cy="222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1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93991-F986-BDA7-5A80-BBC31D7D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04DF0-33EB-F4CC-8CBC-6AF5774F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3A74B-6605-3D6A-27C3-5ECC3486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6</a:t>
            </a:fld>
            <a:endParaRPr lang="en-US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8">
                <a:extLst>
                  <a:ext uri="{FF2B5EF4-FFF2-40B4-BE49-F238E27FC236}">
                    <a16:creationId xmlns:a16="http://schemas.microsoft.com/office/drawing/2014/main" id="{AF9D9748-C9E6-92FE-B566-08D775FB331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73274" y="1009404"/>
                <a:ext cx="7865083" cy="4821380"/>
              </a:xfrm>
            </p:spPr>
            <p:txBody>
              <a:bodyPr>
                <a:norm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latin typeface="Optima" panose="02000503060000020004" pitchFamily="2" charset="0"/>
                  </a:rPr>
                  <a:t>Inference/Decoding: Auto-regressive decoding via N-gram models: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latin typeface="Optima" panose="02000503060000020004" pitchFamily="2" charset="0"/>
                  </a:rPr>
                  <a:t>Example: N=2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  <a:sym typeface="Wingdings" pitchFamily="2" charset="2"/>
                  </a:rPr>
                  <a:t> complete the t-</a:t>
                </a:r>
                <a:r>
                  <a:rPr lang="en-US" sz="2000" dirty="0" err="1">
                    <a:latin typeface="Optima" panose="02000503060000020004" pitchFamily="2" charset="0"/>
                    <a:sym typeface="Wingdings" pitchFamily="2" charset="2"/>
                  </a:rPr>
                  <a:t>th</a:t>
                </a:r>
                <a:r>
                  <a:rPr lang="en-US" sz="2000" dirty="0">
                    <a:latin typeface="Optima" panose="02000503060000020004" pitchFamily="2" charset="0"/>
                    <a:sym typeface="Wingdings" pitchFamily="2" charset="2"/>
                  </a:rPr>
                  <a:t> word based on the memory from one past word..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latin typeface="Optima" panose="02000503060000020004" pitchFamily="2" charset="0"/>
                  </a:rPr>
                  <a:t>Example: N=3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  <a:sym typeface="Wingdings" pitchFamily="2" charset="2"/>
                  </a:rPr>
                  <a:t> complete the t-</a:t>
                </a:r>
                <a:r>
                  <a:rPr lang="en-US" sz="2000" dirty="0" err="1">
                    <a:latin typeface="Optima" panose="02000503060000020004" pitchFamily="2" charset="0"/>
                    <a:sym typeface="Wingdings" pitchFamily="2" charset="2"/>
                  </a:rPr>
                  <a:t>th</a:t>
                </a:r>
                <a:r>
                  <a:rPr lang="en-US" sz="2000" dirty="0">
                    <a:latin typeface="Optima" panose="02000503060000020004" pitchFamily="2" charset="0"/>
                    <a:sym typeface="Wingdings" pitchFamily="2" charset="2"/>
                  </a:rPr>
                  <a:t> word based on the memory from two past word..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tima" panose="02000503060000020004" pitchFamily="2" charset="0"/>
                    <a:sym typeface="Wingdings" pitchFamily="2" charset="2"/>
                  </a:rPr>
                  <a:t>Sample text (Shakespeare) generated by N-gram models..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latin typeface="Optima" panose="02000503060000020004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latin typeface="Optima" panose="02000503060000020004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1800" dirty="0">
                  <a:latin typeface="Optima" panose="02000503060000020004" pitchFamily="2" charset="0"/>
                </a:endParaRPr>
              </a:p>
            </p:txBody>
          </p:sp>
        </mc:Choice>
        <mc:Fallback xmlns="">
          <p:sp>
            <p:nvSpPr>
              <p:cNvPr id="9" name="Subtitle 8">
                <a:extLst>
                  <a:ext uri="{FF2B5EF4-FFF2-40B4-BE49-F238E27FC236}">
                    <a16:creationId xmlns:a16="http://schemas.microsoft.com/office/drawing/2014/main" id="{AF9D9748-C9E6-92FE-B566-08D775FB3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73274" y="1009404"/>
                <a:ext cx="7865083" cy="4821380"/>
              </a:xfrm>
              <a:blipFill>
                <a:blip r:embed="rId4"/>
                <a:stretch>
                  <a:fillRect l="-644" t="-1579" r="-1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CAB59D26-45B8-685F-C941-9AFD43C9E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N-Gram Models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06B5D-1035-924F-866A-CF070EAEB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806" y="3143250"/>
            <a:ext cx="7002407" cy="241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0038-2B1E-ABCA-531C-43BEBEB4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937BA0-268D-D161-787B-E7196E7B6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1388F-ABE2-58F5-01A2-DA256E6E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7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A3DF9-17CD-032A-0518-9C7CB6CC1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Recurrent Neural Networks (RNNs)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1F59-221D-0D6D-6445-842070E21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3" y="1221643"/>
            <a:ext cx="8238409" cy="410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5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A1688-16DA-AF2F-2A1F-F6D1A38EF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4D431-3AE5-2B44-5A9E-5AA76E59A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95C67-885D-A73F-8172-95F05682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8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EC18F7-1CEC-1603-EA74-61B82ED64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Recurrent Neural Networks (RNNs)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76C78C-82A2-EAE8-AB3D-57BA4C9A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56" y="1143000"/>
            <a:ext cx="8042887" cy="4183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B68A66-369A-FC40-3E22-9C4D7D3AA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55" y="5390916"/>
            <a:ext cx="7862888" cy="377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B5601-1551-9A4F-6020-DFB3A4628B76}"/>
              </a:ext>
            </a:extLst>
          </p:cNvPr>
          <p:cNvSpPr txBox="1"/>
          <p:nvPr/>
        </p:nvSpPr>
        <p:spPr>
          <a:xfrm>
            <a:off x="267381" y="2782669"/>
            <a:ext cx="2601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Whh</a:t>
            </a:r>
            <a:r>
              <a:rPr lang="en-US" dirty="0"/>
              <a:t>, </a:t>
            </a:r>
            <a:r>
              <a:rPr lang="en-US" dirty="0" err="1"/>
              <a:t>Wxh</a:t>
            </a:r>
            <a:r>
              <a:rPr lang="en-US" dirty="0"/>
              <a:t> </a:t>
            </a:r>
          </a:p>
          <a:p>
            <a:r>
              <a:rPr lang="en-US" dirty="0"/>
              <a:t>(weights of hidden layers)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7F25A-EB77-C2AE-426A-4D12EAD28CD7}"/>
              </a:ext>
            </a:extLst>
          </p:cNvPr>
          <p:cNvSpPr txBox="1"/>
          <p:nvPr/>
        </p:nvSpPr>
        <p:spPr>
          <a:xfrm>
            <a:off x="267381" y="3640710"/>
            <a:ext cx="2586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Wyh</a:t>
            </a:r>
            <a:endParaRPr lang="en-US" dirty="0"/>
          </a:p>
          <a:p>
            <a:r>
              <a:rPr lang="en-US" dirty="0"/>
              <a:t>(weights of output layers)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E3800-9AAF-C908-EB8C-D59678350350}"/>
              </a:ext>
            </a:extLst>
          </p:cNvPr>
          <p:cNvSpPr txBox="1"/>
          <p:nvPr/>
        </p:nvSpPr>
        <p:spPr>
          <a:xfrm>
            <a:off x="6182098" y="2967335"/>
            <a:ext cx="2694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shared across </a:t>
            </a:r>
          </a:p>
          <a:p>
            <a:r>
              <a:rPr lang="en-US" dirty="0"/>
              <a:t>layers!  (fewer parameters </a:t>
            </a:r>
          </a:p>
          <a:p>
            <a:r>
              <a:rPr lang="en-US" dirty="0"/>
              <a:t>to learn)</a:t>
            </a:r>
          </a:p>
        </p:txBody>
      </p:sp>
    </p:spTree>
    <p:extLst>
      <p:ext uri="{BB962C8B-B14F-4D97-AF65-F5344CB8AC3E}">
        <p14:creationId xmlns:p14="http://schemas.microsoft.com/office/powerpoint/2010/main" val="184251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B865-FF10-DC80-2360-EE7D506F1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519CAC-6C8C-5B63-68F5-A25BB6B1E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D04F8-2141-E63B-717F-849DE27F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9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3151A9-8712-BD6B-D517-709D7E3AC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Recurrent Neural Networks (RNNs)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7D425-6732-42D9-E576-155F343F4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454" y="1218466"/>
            <a:ext cx="4533220" cy="3414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0886A-D77D-064D-6E9D-3EB1DFFCDA60}"/>
              </a:ext>
            </a:extLst>
          </p:cNvPr>
          <p:cNvSpPr txBox="1"/>
          <p:nvPr/>
        </p:nvSpPr>
        <p:spPr>
          <a:xfrm>
            <a:off x="767443" y="1888253"/>
            <a:ext cx="3361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RNNs keep a “hidden” state to track for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shared across </a:t>
            </a:r>
          </a:p>
          <a:p>
            <a:r>
              <a:rPr lang="en-US" dirty="0"/>
              <a:t>layers!  (fewer parameters </a:t>
            </a:r>
          </a:p>
          <a:p>
            <a:r>
              <a:rPr lang="en-US" dirty="0"/>
              <a:t>to learn)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RNNs suffer from vanishing </a:t>
            </a:r>
          </a:p>
          <a:p>
            <a:r>
              <a:rPr lang="en-US" dirty="0"/>
              <a:t>      gradients problem </a:t>
            </a:r>
          </a:p>
        </p:txBody>
      </p:sp>
    </p:spTree>
    <p:extLst>
      <p:ext uri="{BB962C8B-B14F-4D97-AF65-F5344CB8AC3E}">
        <p14:creationId xmlns:p14="http://schemas.microsoft.com/office/powerpoint/2010/main" val="411350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11267</TotalTime>
  <Words>2380</Words>
  <Application>Microsoft Macintosh PowerPoint</Application>
  <PresentationFormat>On-screen Show (4:3)</PresentationFormat>
  <Paragraphs>282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Optima</vt:lpstr>
      <vt:lpstr>Wingdings</vt:lpstr>
      <vt:lpstr>Office Theme</vt:lpstr>
      <vt:lpstr>ECE 696B: Spring 2025 Trustworthy Machine Learning   Lecture 2: N-Grams, RNNs, LSTMs, Seq2Seq, BLEU (Prelude to Attention models)</vt:lpstr>
      <vt:lpstr>Lecture Outline</vt:lpstr>
      <vt:lpstr>An Application: Machine Translation </vt:lpstr>
      <vt:lpstr>N-Gram Models (1)</vt:lpstr>
      <vt:lpstr>N-Gram Models (2)</vt:lpstr>
      <vt:lpstr>N-Gram Models (3)</vt:lpstr>
      <vt:lpstr>Recurrent Neural Networks (RNNs)</vt:lpstr>
      <vt:lpstr>Recurrent Neural Networks (RNNs)</vt:lpstr>
      <vt:lpstr>Recurrent Neural Networks (RNNs)</vt:lpstr>
      <vt:lpstr>Long Short Term Memory (LSTMs)</vt:lpstr>
      <vt:lpstr>LSTM Cell State</vt:lpstr>
      <vt:lpstr>LSTM Forget Gate</vt:lpstr>
      <vt:lpstr>LSTM Input Gate</vt:lpstr>
      <vt:lpstr>LSTM Cell State (again)</vt:lpstr>
      <vt:lpstr>LSTM Output Gate</vt:lpstr>
      <vt:lpstr>RNNs vs LSTMs</vt:lpstr>
      <vt:lpstr>Tokenization in LLMs</vt:lpstr>
      <vt:lpstr>Tokenization in LLMs</vt:lpstr>
      <vt:lpstr>Byte-Pair Encoding (BPE): Vocabulary Creation</vt:lpstr>
      <vt:lpstr>Byte-Pair Encoding (BPE): Inference Stage</vt:lpstr>
      <vt:lpstr>“Seq2seq” Paper (2014)</vt:lpstr>
      <vt:lpstr>“Seq2seq” Paper: Encoder</vt:lpstr>
      <vt:lpstr>“Seq2seq” Paper: Decoder</vt:lpstr>
      <vt:lpstr>“Seq2seq”: Datasets &amp; Performance Metrics</vt:lpstr>
      <vt:lpstr>     BLEU Score (Bilingual Evaluation Understudy)</vt:lpstr>
      <vt:lpstr>“Seq2seq” Paper: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340A Introduction to Communications Spring 2016</dc:title>
  <dc:creator>Microsoft Office User</dc:creator>
  <cp:lastModifiedBy>Tandon, Ravi - (tandonr)</cp:lastModifiedBy>
  <cp:revision>482</cp:revision>
  <dcterms:created xsi:type="dcterms:W3CDTF">2016-01-13T08:20:34Z</dcterms:created>
  <dcterms:modified xsi:type="dcterms:W3CDTF">2025-01-21T19:17:03Z</dcterms:modified>
</cp:coreProperties>
</file>